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9144000" cy="5143500"/>
  <p:custDataLst>
    <p:tags r:id="rId20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>
      <p:cViewPr varScale="1">
        <p:scale>
          <a:sx n="140" d="100"/>
          <a:sy n="140" d="100"/>
        </p:scale>
        <p:origin x="840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4464050" cy="5143500"/>
          </a:xfrm>
          <a:custGeom>
            <a:avLst/>
            <a:gdLst/>
            <a:ahLst/>
            <a:cxnLst/>
            <a:rect l="l" t="t" r="r" b="b"/>
            <a:pathLst>
              <a:path w="4464050" h="5143500">
                <a:moveTo>
                  <a:pt x="0" y="5143500"/>
                </a:moveTo>
                <a:lnTo>
                  <a:pt x="4463796" y="5143500"/>
                </a:lnTo>
                <a:lnTo>
                  <a:pt x="4463796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/>
          <a:stretch>
            <a:fillRect/>
          </a:stretch>
        </p:blipFill>
        <p:spPr>
          <a:xfrm>
            <a:off x="4463796" y="0"/>
            <a:ext cx="108203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3443" y="2245868"/>
            <a:ext cx="3528695" cy="605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6684" y="3726891"/>
            <a:ext cx="3756660" cy="624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24242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30"/>
              <a:t>‹Nr.›</a:t>
            </a:fld>
            <a:endParaRPr spc="3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795272"/>
            <a:ext cx="9144000" cy="3348354"/>
          </a:xfrm>
          <a:custGeom>
            <a:avLst/>
            <a:gdLst/>
            <a:ahLst/>
            <a:cxnLst/>
            <a:rect l="l" t="t" r="r" b="b"/>
            <a:pathLst>
              <a:path w="9144000" h="3348354">
                <a:moveTo>
                  <a:pt x="0" y="3348227"/>
                </a:moveTo>
                <a:lnTo>
                  <a:pt x="9144000" y="3348227"/>
                </a:lnTo>
                <a:lnTo>
                  <a:pt x="9144000" y="0"/>
                </a:lnTo>
                <a:lnTo>
                  <a:pt x="0" y="0"/>
                </a:lnTo>
                <a:lnTo>
                  <a:pt x="0" y="3348227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685544"/>
            <a:ext cx="9144000" cy="1097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24242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30"/>
              <a:t>‹Nr.›</a:t>
            </a:fld>
            <a:endParaRPr spc="3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84804" y="0"/>
            <a:ext cx="5759450" cy="5143500"/>
          </a:xfrm>
          <a:custGeom>
            <a:avLst/>
            <a:gdLst/>
            <a:ahLst/>
            <a:cxnLst/>
            <a:rect l="l" t="t" r="r" b="b"/>
            <a:pathLst>
              <a:path w="5759450" h="5143500">
                <a:moveTo>
                  <a:pt x="0" y="5143500"/>
                </a:moveTo>
                <a:lnTo>
                  <a:pt x="5759196" y="5143500"/>
                </a:lnTo>
                <a:lnTo>
                  <a:pt x="5759196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/>
          <a:stretch>
            <a:fillRect/>
          </a:stretch>
        </p:blipFill>
        <p:spPr>
          <a:xfrm>
            <a:off x="3276600" y="0"/>
            <a:ext cx="108203" cy="5143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30"/>
              <a:t>‹Nr.›</a:t>
            </a:fld>
            <a:endParaRPr spc="3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4464050" cy="5143500"/>
          </a:xfrm>
          <a:custGeom>
            <a:avLst/>
            <a:gdLst/>
            <a:ahLst/>
            <a:cxnLst/>
            <a:rect l="l" t="t" r="r" b="b"/>
            <a:pathLst>
              <a:path w="4464050" h="5143500">
                <a:moveTo>
                  <a:pt x="0" y="5143500"/>
                </a:moveTo>
                <a:lnTo>
                  <a:pt x="4463796" y="5143500"/>
                </a:lnTo>
                <a:lnTo>
                  <a:pt x="4463796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/>
          <a:stretch>
            <a:fillRect/>
          </a:stretch>
        </p:blipFill>
        <p:spPr>
          <a:xfrm>
            <a:off x="4463796" y="0"/>
            <a:ext cx="108203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30"/>
              <a:t>‹Nr.›</a:t>
            </a:fld>
            <a:endParaRPr spc="3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4464050" cy="5143500"/>
          </a:xfrm>
          <a:custGeom>
            <a:avLst/>
            <a:gdLst/>
            <a:ahLst/>
            <a:cxnLst/>
            <a:rect l="l" t="t" r="r" b="b"/>
            <a:pathLst>
              <a:path w="4464050" h="5143500">
                <a:moveTo>
                  <a:pt x="0" y="5143500"/>
                </a:moveTo>
                <a:lnTo>
                  <a:pt x="4463796" y="5143500"/>
                </a:lnTo>
                <a:lnTo>
                  <a:pt x="4463796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/>
          <a:stretch>
            <a:fillRect/>
          </a:stretch>
        </p:blipFill>
        <p:spPr>
          <a:xfrm>
            <a:off x="4463796" y="0"/>
            <a:ext cx="108203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30"/>
              <a:t>‹Nr.›</a:t>
            </a:fld>
            <a:endParaRPr spc="3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0570" y="893826"/>
            <a:ext cx="649605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5175" y="1955641"/>
            <a:ext cx="7229475" cy="2103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24242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00845" y="4808013"/>
            <a:ext cx="232409" cy="173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30"/>
              <a:t>‹Nr.›</a:t>
            </a:fld>
            <a:endParaRPr spc="3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9" y="0"/>
            <a:ext cx="4572000" cy="5143500"/>
          </a:xfrm>
          <a:custGeom>
            <a:avLst/>
            <a:gdLst/>
            <a:ahLst/>
            <a:cxnLst/>
            <a:rect l="l" t="t" r="r" b="b"/>
            <a:pathLst>
              <a:path w="4572000" h="5143500">
                <a:moveTo>
                  <a:pt x="0" y="5143500"/>
                </a:moveTo>
                <a:lnTo>
                  <a:pt x="4572000" y="5143500"/>
                </a:lnTo>
                <a:lnTo>
                  <a:pt x="4572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572000" cy="5143500"/>
            <a:chOff x="0" y="0"/>
            <a:chExt cx="4572000" cy="51435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4464050" cy="5143500"/>
            </a:xfrm>
            <a:custGeom>
              <a:avLst/>
              <a:gdLst/>
              <a:ahLst/>
              <a:cxnLst/>
              <a:rect l="l" t="t" r="r" b="b"/>
              <a:pathLst>
                <a:path w="4464050" h="5143500">
                  <a:moveTo>
                    <a:pt x="0" y="5143500"/>
                  </a:moveTo>
                  <a:lnTo>
                    <a:pt x="4463796" y="5143500"/>
                  </a:lnTo>
                  <a:lnTo>
                    <a:pt x="4463796" y="0"/>
                  </a:lnTo>
                  <a:lnTo>
                    <a:pt x="0" y="0"/>
                  </a:lnTo>
                  <a:lnTo>
                    <a:pt x="0" y="514350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463796" y="0"/>
              <a:ext cx="108203" cy="514349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11251" y="1456131"/>
            <a:ext cx="4060748" cy="94043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45720" marR="5080" indent="-33655" rtl="0">
              <a:lnSpc>
                <a:spcPct val="100000"/>
              </a:lnSpc>
              <a:spcBef>
                <a:spcPts val="100"/>
              </a:spcBef>
            </a:pPr>
            <a:r>
              <a:rPr lang="es" sz="30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Oficina del Fiscal General de Nueva Jersey</a:t>
            </a:r>
            <a:endParaRPr sz="3000" dirty="0"/>
          </a:p>
        </p:txBody>
      </p:sp>
      <p:sp>
        <p:nvSpPr>
          <p:cNvPr id="7" name="object 7"/>
          <p:cNvSpPr txBox="1"/>
          <p:nvPr/>
        </p:nvSpPr>
        <p:spPr>
          <a:xfrm>
            <a:off x="509727" y="2869184"/>
            <a:ext cx="3554729" cy="1322070"/>
          </a:xfrm>
          <a:prstGeom prst="rect">
            <a:avLst/>
          </a:prstGeom>
        </p:spPr>
        <p:txBody>
          <a:bodyPr vert="horz" wrap="square" lIns="0" tIns="64769" rIns="0" bIns="0" rtlCol="0">
            <a:noAutofit/>
          </a:bodyPr>
          <a:lstStyle/>
          <a:p>
            <a:pPr marL="12700" marR="5080" indent="2540" algn="ctr" rtl="0">
              <a:lnSpc>
                <a:spcPct val="80000"/>
              </a:lnSpc>
              <a:spcBef>
                <a:spcPts val="509"/>
              </a:spcBef>
            </a:pPr>
            <a:r>
              <a:rPr lang="es" sz="1700" b="0" i="0" u="none" strike="noStrike" spc="80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Fondos competitivos del plan de rescate americano de FY21 para el programa de intervención contra la violencia en los hospitales de Nueva Jersey (NJHVIP) NOAF</a:t>
            </a:r>
            <a:endParaRPr sz="1700" dirty="0">
              <a:latin typeface="Gill Sans MT"/>
              <a:cs typeface="Gill Sans MT"/>
            </a:endParaRPr>
          </a:p>
          <a:p>
            <a:pPr algn="ctr" rtl="0">
              <a:lnSpc>
                <a:spcPct val="100000"/>
              </a:lnSpc>
              <a:spcBef>
                <a:spcPts val="1225"/>
              </a:spcBef>
            </a:pPr>
            <a:r>
              <a:rPr lang="es" sz="1700" b="0" i="0" u="none" strike="noStrike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3 de noviembre de 2022</a:t>
            </a:r>
            <a:endParaRPr sz="1700" dirty="0">
              <a:latin typeface="Gill Sans MT"/>
              <a:cs typeface="Gill Sans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8913" y="2645155"/>
            <a:ext cx="3523615" cy="123444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2100" b="0" i="0" u="none" strike="noStrike" spc="95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Presentado por</a:t>
            </a:r>
            <a:endParaRPr sz="2100">
              <a:latin typeface="Gill Sans MT"/>
              <a:cs typeface="Gill Sans MT"/>
            </a:endParaRPr>
          </a:p>
          <a:p>
            <a:pPr marL="352425" marR="5080" rtl="0">
              <a:lnSpc>
                <a:spcPct val="114799"/>
              </a:lnSpc>
              <a:spcBef>
                <a:spcPts val="1210"/>
              </a:spcBef>
            </a:pPr>
            <a:r>
              <a:rPr lang="es" sz="21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Dan Hafetz, Asesor Senior de Proyectos Especiales (OAG)</a:t>
            </a:r>
            <a:endParaRPr sz="2100">
              <a:latin typeface="Gill Sans MT"/>
              <a:cs typeface="Gill Sans MT"/>
            </a:endParaRPr>
          </a:p>
        </p:txBody>
      </p:sp>
      <p:pic>
        <p:nvPicPr>
          <p:cNvPr id="9" name="object 9"/>
          <p:cNvPicPr/>
          <p:nvPr/>
        </p:nvPicPr>
        <p:blipFill>
          <a:blip r:embed="rId3"/>
          <a:stretch>
            <a:fillRect/>
          </a:stretch>
        </p:blipFill>
        <p:spPr>
          <a:xfrm>
            <a:off x="1905000" y="632459"/>
            <a:ext cx="865632" cy="867156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3800" b="0" i="0" u="none" strike="noStrike" spc="195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3. Requisitos</a:t>
            </a:r>
            <a:endParaRPr sz="3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33213" y="2279141"/>
            <a:ext cx="2759075" cy="854710"/>
          </a:xfrm>
          <a:prstGeom prst="rect">
            <a:avLst/>
          </a:prstGeom>
        </p:spPr>
        <p:txBody>
          <a:bodyPr vert="horz" wrap="square" lIns="0" tIns="137160" rIns="0" bIns="0" rtlCol="0">
            <a:noAutofit/>
          </a:bodyPr>
          <a:lstStyle/>
          <a:p>
            <a:pPr marL="355600" indent="-342900" rtl="0">
              <a:lnSpc>
                <a:spcPct val="100000"/>
              </a:lnSpc>
              <a:spcBef>
                <a:spcPts val="1080"/>
              </a:spcBef>
              <a:buSzPct val="94736"/>
              <a:buFont typeface="Segoe UI Symbol"/>
              <a:buChar char="➔"/>
              <a:tabLst>
                <a:tab pos="355600" algn="l"/>
              </a:tabLst>
            </a:pPr>
            <a:r>
              <a:rPr lang="es" sz="1900" b="0" i="0" u="none" strike="noStrike" spc="65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Elegibilidad</a:t>
            </a:r>
            <a:endParaRPr sz="1900">
              <a:latin typeface="Gill Sans MT"/>
              <a:cs typeface="Gill Sans MT"/>
            </a:endParaRPr>
          </a:p>
          <a:p>
            <a:pPr marL="355600" indent="-342900" rtl="0">
              <a:lnSpc>
                <a:spcPct val="100000"/>
              </a:lnSpc>
              <a:spcBef>
                <a:spcPts val="980"/>
              </a:spcBef>
              <a:buSzPct val="94736"/>
              <a:buFont typeface="Segoe UI Symbol"/>
              <a:buChar char="➔"/>
              <a:tabLst>
                <a:tab pos="355600" algn="l"/>
              </a:tabLst>
            </a:pPr>
            <a:r>
              <a:rPr lang="es" sz="1900" b="0" i="0" u="none" strike="noStrike" spc="105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Componentes del programa</a:t>
            </a:r>
            <a:endParaRPr sz="19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34290" rIns="0" bIns="0" rtlCol="0">
            <a:noAutofit/>
          </a:bodyPr>
          <a:lstStyle/>
          <a:p>
            <a:pPr marL="12065" marR="5080" indent="-1270" algn="ctr" rtl="0">
              <a:lnSpc>
                <a:spcPct val="90100"/>
              </a:lnSpc>
              <a:spcBef>
                <a:spcPts val="270"/>
              </a:spcBef>
            </a:pPr>
            <a:r>
              <a:rPr lang="es" sz="1400" b="1" i="0" u="none" strike="noStrike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Para ver los requisitos completos de elegibilidad y solicitud, necesita leer con atención las guías de NOAF y de solicitud.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110">
                <a:highlight>
                  <a:srgbClr val="000000">
                    <a:alpha val="0"/>
                  </a:srgbClr>
                </a:highlight>
                <a:latin typeface="Gill Sans MT"/>
              </a:rPr>
              <a:t>Elegibilidad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85494" y="4613290"/>
            <a:ext cx="6994525" cy="387350"/>
          </a:xfrm>
          <a:prstGeom prst="rect">
            <a:avLst/>
          </a:prstGeom>
        </p:spPr>
        <p:txBody>
          <a:bodyPr vert="horz" wrap="square" lIns="0" tIns="1270" rIns="0" bIns="0" rtlCol="0">
            <a:noAutofit/>
          </a:bodyPr>
          <a:lstStyle/>
          <a:p>
            <a:pPr marL="3120390" marR="5080" indent="-3108325" rtl="0">
              <a:lnSpc>
                <a:spcPct val="100000"/>
              </a:lnSpc>
              <a:spcBef>
                <a:spcPts val="10"/>
              </a:spcBef>
            </a:pPr>
            <a:r>
              <a:rPr lang="es" sz="1200" b="1" i="1" u="none" strike="noStrike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Para ver los requisitos completos de elegibilidad y solicitud, necesita leer con atención las guías de NOAF y de solicitud.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11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175" y="1877662"/>
            <a:ext cx="7689215" cy="2624455"/>
          </a:xfrm>
          <a:prstGeom prst="rect">
            <a:avLst/>
          </a:prstGeom>
        </p:spPr>
        <p:txBody>
          <a:bodyPr vert="horz" wrap="square" lIns="0" tIns="123825" rIns="0" bIns="0" rtlCol="0">
            <a:noAutofit/>
          </a:bodyPr>
          <a:lstStyle/>
          <a:p>
            <a:pPr marL="354965" indent="-342265" rtl="0">
              <a:lnSpc>
                <a:spcPct val="100000"/>
              </a:lnSpc>
              <a:spcBef>
                <a:spcPts val="975"/>
              </a:spcBef>
              <a:buClr>
                <a:srgbClr val="737373"/>
              </a:buClr>
              <a:buSzPct val="138461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300" b="0" i="0" u="none" strike="noStrike" spc="9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Vea NOAF para ver los requisitos de elegibilidad completos.</a:t>
            </a:r>
            <a:endParaRPr sz="130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spcBef>
                <a:spcPts val="1714"/>
              </a:spcBef>
              <a:buClr>
                <a:srgbClr val="737373"/>
              </a:buClr>
              <a:buSzPct val="138461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3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Requiere asociaciones con al menos una organización de servicios para víctimas basadas en la comunidad.</a:t>
            </a:r>
            <a:endParaRPr sz="1300">
              <a:latin typeface="Gill Sans MT"/>
              <a:cs typeface="Gill Sans MT"/>
            </a:endParaRPr>
          </a:p>
          <a:p>
            <a:pPr marL="354965" marR="5080" indent="-342265" rtl="0">
              <a:lnSpc>
                <a:spcPct val="105400"/>
              </a:lnSpc>
              <a:spcBef>
                <a:spcPts val="1635"/>
              </a:spcBef>
              <a:buClr>
                <a:srgbClr val="737373"/>
              </a:buClr>
              <a:buSzPct val="138461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300" b="0" i="0" u="none" strike="noStrike" spc="8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Debe ser un componente de servicio para víctimas con base en el hospital, ya sea que los proporcione el hospital o un ente con base en la comunidad.</a:t>
            </a:r>
            <a:endParaRPr sz="13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37373"/>
              </a:buClr>
              <a:buFont typeface="Times New Roman"/>
              <a:buChar char="●"/>
            </a:pPr>
            <a:endParaRPr sz="145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buClr>
                <a:srgbClr val="737373"/>
              </a:buClr>
              <a:buSzPct val="138461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300" b="0" i="0" u="none" strike="noStrike" spc="-1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Un ente elegible debe liderar (gestionar la subvención).</a:t>
            </a:r>
            <a:endParaRPr sz="1300">
              <a:latin typeface="Gill Sans MT"/>
              <a:cs typeface="Gill Sans MT"/>
            </a:endParaRPr>
          </a:p>
          <a:p>
            <a:pPr marL="354965" marR="11430" indent="-342265" rtl="0">
              <a:lnSpc>
                <a:spcPct val="105000"/>
              </a:lnSpc>
              <a:spcBef>
                <a:spcPts val="1640"/>
              </a:spcBef>
              <a:buClr>
                <a:srgbClr val="737373"/>
              </a:buClr>
              <a:buSzPct val="138461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300" b="0" i="0" u="none" strike="noStrike" spc="6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Los solicitantes deben tener experiencia directa en la gestión de un programa HVIP, y debe poder comenzar o continuar un programa HVIP y operaciones en la comunidad meta de inmediato tras el comienzo de la subvención (sin costos de comienzo ni fondos de planificación).</a:t>
            </a:r>
            <a:endParaRPr sz="130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160">
                <a:highlight>
                  <a:srgbClr val="000000">
                    <a:alpha val="0"/>
                  </a:srgbClr>
                </a:highlight>
                <a:latin typeface="Gill Sans MT"/>
              </a:rPr>
              <a:t>Componentes del programa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6800" y="4701332"/>
            <a:ext cx="6994525" cy="387350"/>
          </a:xfrm>
          <a:prstGeom prst="rect">
            <a:avLst/>
          </a:prstGeom>
        </p:spPr>
        <p:txBody>
          <a:bodyPr vert="horz" wrap="square" lIns="0" tIns="1270" rIns="0" bIns="0" rtlCol="0">
            <a:noAutofit/>
          </a:bodyPr>
          <a:lstStyle/>
          <a:p>
            <a:pPr marL="3120390" marR="5080" indent="-3108325" rtl="0">
              <a:lnSpc>
                <a:spcPct val="100000"/>
              </a:lnSpc>
              <a:spcBef>
                <a:spcPts val="10"/>
              </a:spcBef>
            </a:pPr>
            <a:r>
              <a:rPr lang="es" sz="1200" b="1" i="1" u="none" strike="noStrike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Para ver los requisitos completos de elegibilidad y solicitud, necesita leer con atención las guías de NOAF y de solicitud.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12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175" y="1955641"/>
            <a:ext cx="8250225" cy="2279015"/>
          </a:xfrm>
          <a:prstGeom prst="rect">
            <a:avLst/>
          </a:prstGeom>
        </p:spPr>
        <p:txBody>
          <a:bodyPr vert="horz" wrap="square" lIns="0" tIns="62865" rIns="0" bIns="0" rtlCol="0">
            <a:noAutofit/>
          </a:bodyPr>
          <a:lstStyle/>
          <a:p>
            <a:pPr marL="354965" indent="-342265" rtl="0">
              <a:lnSpc>
                <a:spcPct val="100000"/>
              </a:lnSpc>
              <a:spcBef>
                <a:spcPts val="495"/>
              </a:spcBef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70" dirty="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Componente del hospital</a:t>
            </a:r>
            <a:endParaRPr sz="1800" dirty="0">
              <a:latin typeface="Gill Sans MT"/>
              <a:cs typeface="Gill Sans MT"/>
            </a:endParaRPr>
          </a:p>
          <a:p>
            <a:pPr marL="812165" lvl="1" indent="-317500" rtl="0">
              <a:lnSpc>
                <a:spcPct val="100000"/>
              </a:lnSpc>
              <a:spcBef>
                <a:spcPts val="315"/>
              </a:spcBef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400" b="0" i="0" u="none" strike="noStrike" spc="65" dirty="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centro de trauma del hospital, departamento de emergencias del hospital o un departamento de salud local</a:t>
            </a:r>
            <a:endParaRPr sz="1400" dirty="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spcBef>
                <a:spcPts val="265"/>
              </a:spcBef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dirty="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Organización con base en la comunidad que proporciona servicios para víctimas</a:t>
            </a:r>
            <a:endParaRPr sz="1800" dirty="0">
              <a:latin typeface="Gill Sans MT"/>
              <a:cs typeface="Gill Sans MT"/>
            </a:endParaRPr>
          </a:p>
          <a:p>
            <a:pPr marL="812165" lvl="1" indent="-317500" rtl="0">
              <a:lnSpc>
                <a:spcPct val="100000"/>
              </a:lnSpc>
              <a:spcBef>
                <a:spcPts val="315"/>
              </a:spcBef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400" b="0" i="0" u="none" strike="noStrike" dirty="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Se requiere al menos uno.</a:t>
            </a:r>
            <a:endParaRPr sz="1400" dirty="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spcBef>
                <a:spcPts val="260"/>
              </a:spcBef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70" dirty="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Los servicios para víctimas pueden proporcionarse tanto en el hospital como de forma externa</a:t>
            </a:r>
            <a:endParaRPr sz="1800" dirty="0">
              <a:latin typeface="Gill Sans MT"/>
              <a:cs typeface="Gill Sans MT"/>
            </a:endParaRPr>
          </a:p>
          <a:p>
            <a:pPr marL="812165" marR="5080" lvl="1" indent="-316865" rtl="0">
              <a:lnSpc>
                <a:spcPct val="114999"/>
              </a:lnSpc>
              <a:spcBef>
                <a:spcPts val="65"/>
              </a:spcBef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400" b="0" i="0" u="none" strike="noStrike" spc="80" dirty="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Si CBO está financiado para realizar trabajo externo, aún debe tener un componente de servicio para víctimas con base en el hospital</a:t>
            </a:r>
            <a:endParaRPr sz="1400" dirty="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spcBef>
                <a:spcPts val="260"/>
              </a:spcBef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85" dirty="0">
                <a:solidFill>
                  <a:srgbClr val="737373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Sociedades equitativas (página 8)</a:t>
            </a:r>
            <a:endParaRPr sz="1800" dirty="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067" y="1666748"/>
            <a:ext cx="3856533" cy="1184275"/>
          </a:xfrm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102360" marR="5080" indent="-1090295" rtl="0">
              <a:lnSpc>
                <a:spcPct val="100000"/>
              </a:lnSpc>
              <a:spcBef>
                <a:spcPts val="105"/>
              </a:spcBef>
            </a:pPr>
            <a:r>
              <a:rPr lang="es" sz="3800" b="0" i="0" u="none" strike="noStrike" spc="-14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4. Áreas </a:t>
            </a:r>
            <a:r>
              <a:rPr lang="es" sz="3800" b="0" i="0" u="none" strike="noStrike" spc="-14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de</a:t>
            </a:r>
            <a:r>
              <a:rPr lang="es-ES" sz="3800" b="0" i="0" u="none" strike="noStrike" spc="-14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 </a:t>
            </a:r>
            <a:r>
              <a:rPr lang="es" sz="3800" b="0" i="0" u="none" strike="noStrike" spc="-14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prioridad </a:t>
            </a:r>
            <a:r>
              <a:rPr lang="es" sz="3800" b="0" i="0" u="none" strike="noStrike" spc="-14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de NOAF</a:t>
            </a:r>
            <a:endParaRPr sz="3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33213" y="2279141"/>
            <a:ext cx="3511550" cy="854710"/>
          </a:xfrm>
          <a:prstGeom prst="rect">
            <a:avLst/>
          </a:prstGeom>
        </p:spPr>
        <p:txBody>
          <a:bodyPr vert="horz" wrap="square" lIns="0" tIns="137160" rIns="0" bIns="0" rtlCol="0">
            <a:noAutofit/>
          </a:bodyPr>
          <a:lstStyle/>
          <a:p>
            <a:pPr marL="355600" indent="-342900" rtl="0">
              <a:lnSpc>
                <a:spcPct val="100000"/>
              </a:lnSpc>
              <a:spcBef>
                <a:spcPts val="1080"/>
              </a:spcBef>
              <a:buSzPct val="94736"/>
              <a:buFont typeface="Segoe UI Symbol"/>
              <a:buChar char="➔"/>
              <a:tabLst>
                <a:tab pos="355600" algn="l"/>
              </a:tabLst>
            </a:pPr>
            <a:r>
              <a:rPr lang="es" sz="1900" b="0" i="0" u="none" strike="noStrike" spc="-1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Resumen</a:t>
            </a:r>
            <a:endParaRPr sz="1900">
              <a:latin typeface="Gill Sans MT"/>
              <a:cs typeface="Gill Sans MT"/>
            </a:endParaRPr>
          </a:p>
          <a:p>
            <a:pPr marL="355600" indent="-342900" rtl="0">
              <a:lnSpc>
                <a:spcPct val="100000"/>
              </a:lnSpc>
              <a:spcBef>
                <a:spcPts val="980"/>
              </a:spcBef>
              <a:buSzPct val="94736"/>
              <a:buFont typeface="Segoe UI Symbol"/>
              <a:buChar char="➔"/>
              <a:tabLst>
                <a:tab pos="355600" algn="l"/>
              </a:tabLst>
            </a:pPr>
            <a:r>
              <a:rPr lang="es" sz="1900" b="0" i="0" u="none" strike="noStrike" spc="95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Exámen de las áreas de prioridad</a:t>
            </a:r>
            <a:endParaRPr sz="190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>
                <a:highlight>
                  <a:srgbClr val="000000">
                    <a:alpha val="0"/>
                  </a:srgbClr>
                </a:highlight>
                <a:latin typeface="Gill Sans MT"/>
              </a:rPr>
              <a:t>Áreas de prioridad - Resumen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175" y="1964435"/>
            <a:ext cx="7395209" cy="223520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354965" marR="5080" indent="-342265" rtl="0">
              <a:lnSpc>
                <a:spcPct val="115100"/>
              </a:lnSpc>
              <a:spcBef>
                <a:spcPts val="100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135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Enfatiza la experiencia, la continuidad y la inmediatez. Apoya el desarrollo de infraestructura.</a:t>
            </a:r>
            <a:endParaRPr sz="18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737373"/>
              </a:buClr>
              <a:buFont typeface="Times New Roman"/>
              <a:buChar char="●"/>
            </a:pPr>
            <a:endParaRPr sz="240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85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La inclusión de las áreas de prioridad no es obligatoria, pero puede mejorar la calificación para la</a:t>
            </a:r>
            <a:endParaRPr sz="1800">
              <a:latin typeface="Gill Sans MT"/>
              <a:cs typeface="Gill Sans MT"/>
            </a:endParaRPr>
          </a:p>
          <a:p>
            <a:pPr marL="355600" rtl="0">
              <a:lnSpc>
                <a:spcPct val="100000"/>
              </a:lnSpc>
              <a:spcBef>
                <a:spcPts val="325"/>
              </a:spcBef>
            </a:pPr>
            <a:r>
              <a:rPr lang="es" sz="1800" b="0" i="0" u="none" strike="noStrike" spc="75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solicitud.</a:t>
            </a:r>
            <a:endParaRPr sz="18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1" i="0" u="sng" strike="noStrike" spc="-195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uFill>
                  <a:solidFill>
                    <a:srgbClr val="424242"/>
                  </a:solidFill>
                </a:uFill>
                <a:latin typeface="Gill Sans MT"/>
                <a:cs typeface="Gill Sans MT"/>
              </a:rPr>
              <a:t>Vale 25 puntos</a:t>
            </a:r>
            <a:endParaRPr sz="180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>
                <a:highlight>
                  <a:srgbClr val="000000">
                    <a:alpha val="0"/>
                  </a:srgbClr>
                </a:highlight>
                <a:latin typeface="Gill Sans MT"/>
              </a:rPr>
              <a:t>Áreas de prioridad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175" y="1977008"/>
            <a:ext cx="7918450" cy="277749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354965" indent="-342265" rtl="0">
              <a:lnSpc>
                <a:spcPts val="1775"/>
              </a:lnSpc>
              <a:spcBef>
                <a:spcPts val="100"/>
              </a:spcBef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Área de prioridad 1</a:t>
            </a:r>
            <a:endParaRPr sz="1500">
              <a:latin typeface="Gill Sans MT"/>
              <a:cs typeface="Gill Sans MT"/>
            </a:endParaRPr>
          </a:p>
          <a:p>
            <a:pPr marL="812165" lvl="1" indent="-317500" rtl="0">
              <a:lnSpc>
                <a:spcPts val="1415"/>
              </a:lnSpc>
              <a:buClr>
                <a:srgbClr val="737373"/>
              </a:buClr>
              <a:buSzPct val="116666"/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2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Experiencia y dominio para proporcionar HVIP en Nueva Jersey + capacidad de comenzar a trabajar de inmediato.</a:t>
            </a:r>
            <a:endParaRPr sz="12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737373"/>
              </a:buClr>
              <a:buFont typeface="Times New Roman"/>
              <a:buChar char="○"/>
            </a:pPr>
            <a:endParaRPr sz="1350">
              <a:latin typeface="Gill Sans MT"/>
              <a:cs typeface="Gill Sans MT"/>
            </a:endParaRPr>
          </a:p>
          <a:p>
            <a:pPr marL="354965" indent="-342265" rtl="0">
              <a:lnSpc>
                <a:spcPts val="1775"/>
              </a:lnSpc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Área de prioridad 2</a:t>
            </a:r>
            <a:endParaRPr sz="1500">
              <a:latin typeface="Gill Sans MT"/>
              <a:cs typeface="Gill Sans MT"/>
            </a:endParaRPr>
          </a:p>
          <a:p>
            <a:pPr marL="812165" marR="143510" lvl="1" indent="-316865" rtl="0">
              <a:lnSpc>
                <a:spcPts val="1370"/>
              </a:lnSpc>
              <a:spcBef>
                <a:spcPts val="80"/>
              </a:spcBef>
              <a:buClr>
                <a:srgbClr val="737373"/>
              </a:buClr>
              <a:buSzPct val="116666"/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2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Experiencia para servir a la población meta mediante un programa HVIP. Necesidades de la población e importancia de la continuidad del servicio.</a:t>
            </a:r>
            <a:endParaRPr sz="12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737373"/>
              </a:buClr>
              <a:buFont typeface="Times New Roman"/>
              <a:buChar char="○"/>
            </a:pPr>
            <a:endParaRPr sz="1300">
              <a:latin typeface="Gill Sans MT"/>
              <a:cs typeface="Gill Sans MT"/>
            </a:endParaRPr>
          </a:p>
          <a:p>
            <a:pPr marL="354965" indent="-342265" rtl="0">
              <a:lnSpc>
                <a:spcPts val="1775"/>
              </a:lnSpc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Área de prioridad 3</a:t>
            </a:r>
            <a:endParaRPr sz="1500">
              <a:latin typeface="Gill Sans MT"/>
              <a:cs typeface="Gill Sans MT"/>
            </a:endParaRPr>
          </a:p>
          <a:p>
            <a:pPr marL="812165" marR="376555" lvl="1" indent="-316865" rtl="0">
              <a:lnSpc>
                <a:spcPts val="1370"/>
              </a:lnSpc>
              <a:spcBef>
                <a:spcPts val="80"/>
              </a:spcBef>
              <a:buClr>
                <a:srgbClr val="737373"/>
              </a:buClr>
              <a:buSzPct val="116666"/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2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Experiencia para lograr los objetivos de la propuesta mediante un programa pasado de HVIP. Éxito al lograr estos objetivos y cualquier resultado mensurable de este proyecto.</a:t>
            </a:r>
            <a:endParaRPr sz="12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737373"/>
              </a:buClr>
              <a:buFont typeface="Times New Roman"/>
              <a:buChar char="○"/>
            </a:pPr>
            <a:endParaRPr sz="1300">
              <a:latin typeface="Gill Sans MT"/>
              <a:cs typeface="Gill Sans MT"/>
            </a:endParaRPr>
          </a:p>
          <a:p>
            <a:pPr marL="354965" indent="-342265" rtl="0">
              <a:lnSpc>
                <a:spcPts val="1775"/>
              </a:lnSpc>
              <a:spcBef>
                <a:spcPts val="5"/>
              </a:spcBef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Área de prioridad 4</a:t>
            </a:r>
            <a:endParaRPr sz="1500">
              <a:latin typeface="Gill Sans MT"/>
              <a:cs typeface="Gill Sans MT"/>
            </a:endParaRPr>
          </a:p>
          <a:p>
            <a:pPr marL="812165" marR="5080" lvl="1" indent="-316865" rtl="0">
              <a:lnSpc>
                <a:spcPts val="1370"/>
              </a:lnSpc>
              <a:spcBef>
                <a:spcPts val="80"/>
              </a:spcBef>
              <a:buClr>
                <a:srgbClr val="737373"/>
              </a:buClr>
              <a:buSzPct val="116666"/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200" b="0" i="0" u="none" strike="noStrike" spc="5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Desarrollo de capacidad que desarrolla el dominio y profundiza el conocimiento del personal contra HVIP desde cero. Reforzar y fortalecer un programa HVIP existente.</a:t>
            </a:r>
            <a:endParaRPr sz="120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8450" y="1956308"/>
            <a:ext cx="3298749" cy="118491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696595" marR="5080" indent="-684530" rtl="0">
              <a:lnSpc>
                <a:spcPct val="100000"/>
              </a:lnSpc>
              <a:spcBef>
                <a:spcPts val="100"/>
              </a:spcBef>
            </a:pPr>
            <a:r>
              <a:rPr lang="es" sz="3800" b="0" i="0" u="none" strike="noStrike" spc="19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5. </a:t>
            </a:r>
            <a:r>
              <a:rPr lang="es" sz="3800" b="0" i="0" u="none" strike="noStrike" spc="19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Costos</a:t>
            </a:r>
            <a:r>
              <a:rPr lang="es-ES" sz="3800" b="0" i="0" u="none" strike="noStrike" spc="19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/>
            </a:r>
            <a:br>
              <a:rPr lang="es-ES" sz="3800" b="0" i="0" u="none" strike="noStrike" spc="19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</a:br>
            <a:r>
              <a:rPr lang="es" sz="3800" b="0" i="0" u="none" strike="noStrike" spc="19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admisibles</a:t>
            </a:r>
            <a:endParaRPr sz="3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33213" y="2147188"/>
            <a:ext cx="2465070" cy="1118870"/>
          </a:xfrm>
          <a:prstGeom prst="rect">
            <a:avLst/>
          </a:prstGeom>
        </p:spPr>
        <p:txBody>
          <a:bodyPr vert="horz" wrap="square" lIns="0" tIns="137160" rIns="0" bIns="0" rtlCol="0">
            <a:noAutofit/>
          </a:bodyPr>
          <a:lstStyle/>
          <a:p>
            <a:pPr marL="355600" indent="-342900" rtl="0">
              <a:lnSpc>
                <a:spcPct val="100000"/>
              </a:lnSpc>
              <a:spcBef>
                <a:spcPts val="1080"/>
              </a:spcBef>
              <a:buSzPct val="94736"/>
              <a:buFont typeface="Segoe UI Symbol"/>
              <a:buChar char="➔"/>
              <a:tabLst>
                <a:tab pos="355600" algn="l"/>
              </a:tabLst>
            </a:pPr>
            <a:r>
              <a:rPr lang="es" sz="19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Resumen</a:t>
            </a:r>
            <a:endParaRPr sz="1900">
              <a:latin typeface="Gill Sans MT"/>
              <a:cs typeface="Gill Sans MT"/>
            </a:endParaRPr>
          </a:p>
          <a:p>
            <a:pPr marL="12700" marR="5080" rtl="0">
              <a:lnSpc>
                <a:spcPts val="2080"/>
              </a:lnSpc>
              <a:spcBef>
                <a:spcPts val="1225"/>
              </a:spcBef>
            </a:pPr>
            <a:r>
              <a:rPr lang="es" sz="1900" b="0" i="1" u="none" strike="noStrike" spc="16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Fuente: Guías del programa HVIP</a:t>
            </a:r>
            <a:endParaRPr sz="190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110">
                <a:highlight>
                  <a:srgbClr val="000000">
                    <a:alpha val="0"/>
                  </a:srgbClr>
                </a:highlight>
                <a:latin typeface="Gill Sans MT"/>
              </a:rPr>
              <a:t>Costos admisibles.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65175" y="1955641"/>
            <a:ext cx="7869225" cy="2103754"/>
          </a:xfrm>
          <a:prstGeom prst="rect">
            <a:avLst/>
          </a:prstGeom>
        </p:spPr>
        <p:txBody>
          <a:bodyPr vert="horz" wrap="square" lIns="0" tIns="53975" rIns="0" bIns="0" rtlCol="0">
            <a:noAutofit/>
          </a:bodyPr>
          <a:lstStyle/>
          <a:p>
            <a:pPr marL="354965" indent="-342265" rtl="0">
              <a:lnSpc>
                <a:spcPct val="100000"/>
              </a:lnSpc>
              <a:spcBef>
                <a:spcPts val="425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100">
                <a:highlight>
                  <a:srgbClr val="000000">
                    <a:alpha val="0"/>
                  </a:srgbClr>
                </a:highlight>
                <a:latin typeface="Gill Sans MT"/>
              </a:rPr>
              <a:t>25% de los costos de depósito</a:t>
            </a:r>
          </a:p>
          <a:p>
            <a:pPr marL="354965" marR="5080" indent="-342265" rtl="0">
              <a:lnSpc>
                <a:spcPct val="114999"/>
              </a:lnSpc>
              <a:spcBef>
                <a:spcPts val="5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75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Ayuda para participantes: la ayuda es necesaria para apoyar a las personas durante el curso del programa (incluye la política de vivienda).</a:t>
            </a:r>
          </a:p>
          <a:p>
            <a:pPr marL="354965" indent="-342265" rtl="0">
              <a:lnSpc>
                <a:spcPct val="100000"/>
              </a:lnSpc>
              <a:spcBef>
                <a:spcPts val="325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50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Bienestar</a:t>
            </a:r>
          </a:p>
          <a:p>
            <a:pPr marL="354965" indent="-342265" rtl="0">
              <a:lnSpc>
                <a:spcPct val="100000"/>
              </a:lnSpc>
              <a:spcBef>
                <a:spcPts val="320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125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Población involucrada en la justicia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900" y="826389"/>
            <a:ext cx="1904899" cy="39116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2400" b="0" i="0" u="none" strike="noStrike" spc="120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7. Contacto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433527" y="1515516"/>
            <a:ext cx="2690673" cy="145224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424180" marR="64769" indent="-355600" rtl="0">
              <a:lnSpc>
                <a:spcPct val="114999"/>
              </a:lnSpc>
              <a:spcBef>
                <a:spcPts val="100"/>
              </a:spcBef>
            </a:pPr>
            <a:r>
              <a:rPr lang="es" sz="1600" b="1" i="0" u="none" strike="noStrike" spc="-12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Oficina del Fiscal General </a:t>
            </a:r>
            <a:r>
              <a:rPr lang="es" sz="1600" b="1" i="0" u="none" strike="noStrike" spc="-12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de</a:t>
            </a:r>
            <a:endParaRPr lang="es-ES" sz="1600" b="1" i="0" u="none" strike="noStrike" spc="-125" dirty="0" smtClean="0">
              <a:solidFill>
                <a:srgbClr val="080808"/>
              </a:solidFill>
              <a:highlight>
                <a:srgbClr val="000000">
                  <a:alpha val="0"/>
                </a:srgbClr>
              </a:highlight>
              <a:latin typeface="Gill Sans MT"/>
              <a:cs typeface="Gill Sans MT"/>
            </a:endParaRPr>
          </a:p>
          <a:p>
            <a:pPr marL="424180" marR="64769" indent="-355600" algn="ctr" rtl="0">
              <a:lnSpc>
                <a:spcPct val="114999"/>
              </a:lnSpc>
              <a:spcBef>
                <a:spcPts val="100"/>
              </a:spcBef>
            </a:pPr>
            <a:r>
              <a:rPr lang="es" sz="1600" b="1" i="0" u="none" strike="noStrike" spc="-12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Nueva </a:t>
            </a:r>
            <a:r>
              <a:rPr lang="es" sz="1600" b="1" i="0" u="none" strike="noStrike" spc="-12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Jersey</a:t>
            </a:r>
            <a:endParaRPr sz="1600" dirty="0">
              <a:latin typeface="Gill Sans MT"/>
              <a:cs typeface="Gill Sans MT"/>
            </a:endParaRPr>
          </a:p>
          <a:p>
            <a:pPr marL="417830" marR="5080" indent="-405765" rtl="0">
              <a:lnSpc>
                <a:spcPts val="3410"/>
              </a:lnSpc>
              <a:spcBef>
                <a:spcPts val="160"/>
              </a:spcBef>
            </a:pPr>
            <a:r>
              <a:rPr lang="es" sz="1600" b="1" i="0" u="none" strike="noStrike" spc="-3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División de </a:t>
            </a:r>
            <a:r>
              <a:rPr lang="es" sz="1600" b="1" i="0" u="none" strike="noStrike" spc="-3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Administración</a:t>
            </a:r>
            <a:endParaRPr lang="es-ES" sz="1600" b="1" i="0" u="none" strike="noStrike" spc="-35" dirty="0" smtClean="0">
              <a:solidFill>
                <a:srgbClr val="080808"/>
              </a:solidFill>
              <a:highlight>
                <a:srgbClr val="000000">
                  <a:alpha val="0"/>
                </a:srgbClr>
              </a:highlight>
              <a:latin typeface="Gill Sans MT"/>
              <a:cs typeface="Gill Sans MT"/>
            </a:endParaRPr>
          </a:p>
          <a:p>
            <a:pPr marL="417830" marR="5080" indent="-405765" rtl="0">
              <a:lnSpc>
                <a:spcPts val="3410"/>
              </a:lnSpc>
              <a:spcBef>
                <a:spcPts val="160"/>
              </a:spcBef>
            </a:pPr>
            <a:r>
              <a:rPr lang="es" sz="1600" b="1" i="0" u="none" strike="noStrike" spc="-35" dirty="0" smtClean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Operaciones </a:t>
            </a:r>
            <a:r>
              <a:rPr lang="es" sz="1600" b="1" i="0" u="none" strike="noStrike" spc="-3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de Subvención</a:t>
            </a:r>
            <a:endParaRPr sz="16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17541" y="1185417"/>
            <a:ext cx="3766820" cy="756920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marL="342900" marR="5080" indent="-330835" rtl="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Font typeface="Times New Roman"/>
              <a:buChar char="■"/>
              <a:tabLst>
                <a:tab pos="342900" algn="l"/>
                <a:tab pos="343535" algn="l"/>
              </a:tabLst>
            </a:pPr>
            <a:r>
              <a:rPr lang="es" sz="1600" b="0" i="0" u="none" strike="noStrike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Si tiene preguntas o preocupaciones, póngase en contacto con Operaciones de Subvención de NJ OAG al 609-376-2445.</a:t>
            </a:r>
            <a:endParaRPr sz="1600">
              <a:latin typeface="Gill Sans MT"/>
              <a:cs typeface="Gill Sans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/>
          <a:stretch>
            <a:fillRect/>
          </a:stretch>
        </p:blipFill>
        <p:spPr>
          <a:xfrm>
            <a:off x="1196339" y="3070860"/>
            <a:ext cx="867156" cy="87629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18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9" y="0"/>
            <a:ext cx="4572000" cy="5143500"/>
          </a:xfrm>
          <a:custGeom>
            <a:avLst/>
            <a:gdLst/>
            <a:ahLst/>
            <a:cxnLst/>
            <a:rect l="l" t="t" r="r" b="b"/>
            <a:pathLst>
              <a:path w="4572000" h="5143500">
                <a:moveTo>
                  <a:pt x="0" y="5143500"/>
                </a:moveTo>
                <a:lnTo>
                  <a:pt x="4572000" y="5143500"/>
                </a:lnTo>
                <a:lnTo>
                  <a:pt x="4572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572000" cy="5143500"/>
            <a:chOff x="0" y="0"/>
            <a:chExt cx="4572000" cy="51435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4464050" cy="5143500"/>
            </a:xfrm>
            <a:custGeom>
              <a:avLst/>
              <a:gdLst/>
              <a:ahLst/>
              <a:cxnLst/>
              <a:rect l="l" t="t" r="r" b="b"/>
              <a:pathLst>
                <a:path w="4464050" h="5143500">
                  <a:moveTo>
                    <a:pt x="0" y="5143500"/>
                  </a:moveTo>
                  <a:lnTo>
                    <a:pt x="4463796" y="5143500"/>
                  </a:lnTo>
                  <a:lnTo>
                    <a:pt x="4463796" y="0"/>
                  </a:lnTo>
                  <a:lnTo>
                    <a:pt x="0" y="0"/>
                  </a:lnTo>
                  <a:lnTo>
                    <a:pt x="0" y="514350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463796" y="0"/>
              <a:ext cx="108203" cy="5143499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369313" y="2213559"/>
            <a:ext cx="1840230" cy="66611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4200" b="0" i="0" u="none" strike="noStrike" spc="245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Agenda</a:t>
            </a:r>
            <a:endParaRPr sz="4200">
              <a:latin typeface="Gill Sans MT"/>
              <a:cs typeface="Gill Sans M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2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095113" y="879170"/>
            <a:ext cx="1408430" cy="39179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  <a:tabLst>
                <a:tab pos="469900" algn="l"/>
              </a:tabLst>
            </a:pPr>
            <a:r>
              <a:rPr lang="es" sz="2400" b="0" i="0" u="none" strike="noStrike" spc="95">
                <a:highlight>
                  <a:srgbClr val="000000">
                    <a:alpha val="0"/>
                  </a:srgbClr>
                </a:highlight>
                <a:latin typeface="Gill Sans MT"/>
              </a:rPr>
              <a:t>1.</a:t>
            </a:r>
            <a:r>
              <a:rPr lang="es" sz="2400" b="0" i="0" u="none" strike="noStrike">
                <a:highlight>
                  <a:srgbClr val="000000">
                    <a:alpha val="0"/>
                  </a:srgbClr>
                </a:highlight>
                <a:latin typeface="Gill Sans MT"/>
              </a:rPr>
              <a:t>	</a:t>
            </a:r>
            <a:r>
              <a:rPr lang="es" sz="1800" b="0" i="0" u="none" strike="noStrike" spc="-1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Resumen</a:t>
            </a:r>
            <a:endParaRPr sz="1800"/>
          </a:p>
        </p:txBody>
      </p:sp>
      <p:sp>
        <p:nvSpPr>
          <p:cNvPr id="8" name="object 8"/>
          <p:cNvSpPr txBox="1"/>
          <p:nvPr/>
        </p:nvSpPr>
        <p:spPr>
          <a:xfrm>
            <a:off x="5095112" y="1245921"/>
            <a:ext cx="3058287" cy="2494915"/>
          </a:xfrm>
          <a:prstGeom prst="rect">
            <a:avLst/>
          </a:prstGeom>
        </p:spPr>
        <p:txBody>
          <a:bodyPr vert="horz" wrap="square" lIns="0" tIns="140335" rIns="0" bIns="0" rtlCol="0">
            <a:noAutofit/>
          </a:bodyPr>
          <a:lstStyle/>
          <a:p>
            <a:pPr marL="469900" indent="-457834" rtl="0">
              <a:lnSpc>
                <a:spcPct val="100000"/>
              </a:lnSpc>
              <a:spcBef>
                <a:spcPts val="1105"/>
              </a:spcBef>
              <a:buClr>
                <a:srgbClr val="FFFFFF"/>
              </a:buClr>
              <a:buSzPct val="133333"/>
              <a:buAutoNum type="arabicPeriod" startAt="2"/>
              <a:tabLst>
                <a:tab pos="469900" algn="l"/>
                <a:tab pos="470534" algn="l"/>
              </a:tabLst>
            </a:pPr>
            <a:r>
              <a:rPr lang="es" sz="1800" b="0" i="0" u="none" strike="noStrike" spc="55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Periodo del proyecto</a:t>
            </a:r>
            <a:endParaRPr sz="1800" dirty="0">
              <a:latin typeface="Gill Sans MT"/>
              <a:cs typeface="Gill Sans MT"/>
            </a:endParaRPr>
          </a:p>
          <a:p>
            <a:pPr marL="469900" indent="-457834" rtl="0">
              <a:lnSpc>
                <a:spcPct val="100000"/>
              </a:lnSpc>
              <a:spcBef>
                <a:spcPts val="1005"/>
              </a:spcBef>
              <a:buClr>
                <a:srgbClr val="FFFFFF"/>
              </a:buClr>
              <a:buSzPct val="133333"/>
              <a:buAutoNum type="arabicPeriod" startAt="2"/>
              <a:tabLst>
                <a:tab pos="469900" algn="l"/>
                <a:tab pos="470534" algn="l"/>
              </a:tabLst>
            </a:pPr>
            <a:r>
              <a:rPr lang="es" sz="1800" b="0" i="0" u="none" strike="noStrike" spc="5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Requisitos</a:t>
            </a:r>
            <a:endParaRPr sz="1800" dirty="0">
              <a:latin typeface="Gill Sans MT"/>
              <a:cs typeface="Gill Sans MT"/>
            </a:endParaRPr>
          </a:p>
          <a:p>
            <a:pPr marL="469900" indent="-457834" rtl="0">
              <a:lnSpc>
                <a:spcPct val="100000"/>
              </a:lnSpc>
              <a:spcBef>
                <a:spcPts val="1010"/>
              </a:spcBef>
              <a:buClr>
                <a:srgbClr val="FFFFFF"/>
              </a:buClr>
              <a:buSzPct val="133333"/>
              <a:buAutoNum type="arabicPeriod" startAt="2"/>
              <a:tabLst>
                <a:tab pos="469900" algn="l"/>
                <a:tab pos="470534" algn="l"/>
              </a:tabLst>
            </a:pPr>
            <a:r>
              <a:rPr lang="es" sz="1800" b="0" i="0" u="none" strike="noStrike" spc="-60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Áreas de prioridad de NOAF</a:t>
            </a:r>
            <a:endParaRPr sz="1800" dirty="0">
              <a:latin typeface="Gill Sans MT"/>
              <a:cs typeface="Gill Sans MT"/>
            </a:endParaRPr>
          </a:p>
          <a:p>
            <a:pPr marL="469900" indent="-457834" rtl="0">
              <a:lnSpc>
                <a:spcPct val="100000"/>
              </a:lnSpc>
              <a:spcBef>
                <a:spcPts val="1010"/>
              </a:spcBef>
              <a:buClr>
                <a:srgbClr val="FFFFFF"/>
              </a:buClr>
              <a:buSzPct val="133333"/>
              <a:buAutoNum type="arabicPeriod" startAt="2"/>
              <a:tabLst>
                <a:tab pos="469900" algn="l"/>
                <a:tab pos="470534" algn="l"/>
              </a:tabLst>
            </a:pPr>
            <a:r>
              <a:rPr lang="es" sz="1800" b="0" i="0" u="none" strike="noStrike" spc="5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Costos admisibles</a:t>
            </a:r>
            <a:endParaRPr sz="1800" dirty="0">
              <a:latin typeface="Gill Sans MT"/>
              <a:cs typeface="Gill Sans MT"/>
            </a:endParaRPr>
          </a:p>
          <a:p>
            <a:pPr marL="469900" indent="-457834" rtl="0">
              <a:lnSpc>
                <a:spcPct val="100000"/>
              </a:lnSpc>
              <a:spcBef>
                <a:spcPts val="1010"/>
              </a:spcBef>
              <a:buClr>
                <a:srgbClr val="FFFFFF"/>
              </a:buClr>
              <a:buSzPct val="133333"/>
              <a:buAutoNum type="arabicPeriod" startAt="2"/>
              <a:tabLst>
                <a:tab pos="469900" algn="l"/>
                <a:tab pos="470534" algn="l"/>
              </a:tabLst>
            </a:pPr>
            <a:r>
              <a:rPr lang="es" sz="1800" b="0" i="0" u="none" strike="noStrike" spc="-2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Preguntas y respuestas</a:t>
            </a:r>
            <a:endParaRPr sz="1800" dirty="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-125">
                <a:highlight>
                  <a:srgbClr val="000000">
                    <a:alpha val="0"/>
                  </a:srgbClr>
                </a:highlight>
                <a:latin typeface="Gill Sans MT"/>
              </a:rPr>
              <a:t>NOTA SOBRE ESTA PRESENTACIÓN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175" y="1964435"/>
            <a:ext cx="7916545" cy="1604010"/>
          </a:xfrm>
          <a:prstGeom prst="rect">
            <a:avLst/>
          </a:prstGeom>
        </p:spPr>
        <p:txBody>
          <a:bodyPr vert="horz" wrap="square" lIns="0" tIns="53975" rIns="0" bIns="0" rtlCol="0">
            <a:noAutofit/>
          </a:bodyPr>
          <a:lstStyle/>
          <a:p>
            <a:pPr marL="354965" indent="-342265" rtl="0">
              <a:lnSpc>
                <a:spcPct val="100000"/>
              </a:lnSpc>
              <a:spcBef>
                <a:spcPts val="425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-45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No cubrirá todos los aspectos de la solicitud de NOAF (por ejemplo, el presupuesto)</a:t>
            </a:r>
            <a:endParaRPr sz="1800" dirty="0">
              <a:latin typeface="Gill Sans MT"/>
              <a:cs typeface="Gill Sans MT"/>
            </a:endParaRPr>
          </a:p>
          <a:p>
            <a:pPr marL="354965" marR="411480" indent="-342265" rtl="0">
              <a:lnSpc>
                <a:spcPct val="114999"/>
              </a:lnSpc>
              <a:spcBef>
                <a:spcPts val="5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135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Tiene por fin ayudar a los solicitantes a escribir una explicación que explique claramente su propuesta.</a:t>
            </a:r>
            <a:endParaRPr sz="1800" dirty="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spcBef>
                <a:spcPts val="325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85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Los solicitantes deben leer el NOA y las guías del programa por completo, y seguir </a:t>
            </a:r>
            <a:r>
              <a:rPr lang="es" sz="1800" b="0" i="0" u="none" strike="noStrike" spc="85" dirty="0" smtClean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las</a:t>
            </a:r>
            <a:r>
              <a:rPr lang="es-ES" dirty="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 </a:t>
            </a:r>
            <a:r>
              <a:rPr lang="es" sz="1800" b="0" i="0" u="none" strike="noStrike" spc="65" dirty="0" smtClean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instrucciones </a:t>
            </a:r>
            <a:r>
              <a:rPr lang="es" sz="1800" b="0" i="0" u="none" strike="noStrike" spc="65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detalladas allí.</a:t>
            </a:r>
            <a:endParaRPr sz="1800" dirty="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015" y="2213559"/>
            <a:ext cx="3281985" cy="66611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4200" b="0" i="0" u="none" strike="noStrike" spc="215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1. </a:t>
            </a:r>
            <a:r>
              <a:rPr lang="es" sz="4200" b="0" i="0" u="none" strike="noStrike" spc="215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Resumen</a:t>
            </a:r>
            <a:endParaRPr sz="42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33213" y="1229105"/>
            <a:ext cx="2935605" cy="2461260"/>
          </a:xfrm>
          <a:prstGeom prst="rect">
            <a:avLst/>
          </a:prstGeom>
        </p:spPr>
        <p:txBody>
          <a:bodyPr vert="horz" wrap="square" lIns="0" tIns="13970" rIns="0" bIns="0" rtlCol="0">
            <a:noAutofit/>
          </a:bodyPr>
          <a:lstStyle/>
          <a:p>
            <a:pPr marL="355600" indent="-342900" rtl="0">
              <a:lnSpc>
                <a:spcPct val="100000"/>
              </a:lnSpc>
              <a:spcBef>
                <a:spcPts val="110"/>
              </a:spcBef>
              <a:buClr>
                <a:srgbClr val="FFFFFF"/>
              </a:buClr>
              <a:buSzPct val="85714"/>
              <a:buFont typeface="Segoe UI Symbol"/>
              <a:buChar char="➔"/>
              <a:tabLst>
                <a:tab pos="355600" algn="l"/>
              </a:tabLst>
            </a:pPr>
            <a:r>
              <a:rPr lang="es" sz="2100" b="0" i="0" u="none" strike="noStrike" spc="-1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NOAF:</a:t>
            </a:r>
            <a:endParaRPr sz="2100">
              <a:latin typeface="Gill Sans MT"/>
              <a:cs typeface="Gill Sans MT"/>
            </a:endParaRPr>
          </a:p>
          <a:p>
            <a:pPr marL="812800" lvl="1" indent="-317500" rtl="0">
              <a:lnSpc>
                <a:spcPct val="100000"/>
              </a:lnSpc>
              <a:spcBef>
                <a:spcPts val="2240"/>
              </a:spcBef>
              <a:buClr>
                <a:srgbClr val="FFFFFF"/>
              </a:buClr>
              <a:buSzPct val="82352"/>
              <a:buFont typeface="Segoe UI Symbol"/>
              <a:buChar char="➔"/>
              <a:tabLst>
                <a:tab pos="812800" algn="l"/>
                <a:tab pos="813435" algn="l"/>
              </a:tabLst>
            </a:pPr>
            <a:r>
              <a:rPr lang="es" sz="1700" b="0" i="0" u="none" strike="noStrike" spc="6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Fechas importantes</a:t>
            </a:r>
            <a:endParaRPr sz="17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FFFFFF"/>
              </a:buClr>
              <a:buFont typeface="Segoe UI Symbol"/>
              <a:buChar char="➔"/>
            </a:pPr>
            <a:endParaRPr sz="1750">
              <a:latin typeface="Gill Sans MT"/>
              <a:cs typeface="Gill Sans MT"/>
            </a:endParaRPr>
          </a:p>
          <a:p>
            <a:pPr marL="812800" lvl="1" indent="-317500" rtl="0">
              <a:lnSpc>
                <a:spcPct val="100000"/>
              </a:lnSpc>
              <a:buClr>
                <a:srgbClr val="FFFFFF"/>
              </a:buClr>
              <a:buSzPct val="82352"/>
              <a:buFont typeface="Segoe UI Symbol"/>
              <a:buChar char="➔"/>
              <a:tabLst>
                <a:tab pos="812800" algn="l"/>
                <a:tab pos="813435" algn="l"/>
              </a:tabLst>
            </a:pPr>
            <a:r>
              <a:rPr lang="es" sz="1700" b="0" i="0" u="none" strike="noStrike" spc="7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Proceso de solicitud</a:t>
            </a:r>
            <a:endParaRPr sz="17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Segoe UI Symbol"/>
              <a:buChar char="➔"/>
            </a:pPr>
            <a:endParaRPr sz="1800">
              <a:latin typeface="Gill Sans MT"/>
              <a:cs typeface="Gill Sans MT"/>
            </a:endParaRPr>
          </a:p>
          <a:p>
            <a:pPr marL="812800" lvl="1" indent="-317500" rtl="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82352"/>
              <a:buFont typeface="Segoe UI Symbol"/>
              <a:buChar char="➔"/>
              <a:tabLst>
                <a:tab pos="812800" algn="l"/>
                <a:tab pos="813435" algn="l"/>
              </a:tabLst>
            </a:pPr>
            <a:r>
              <a:rPr lang="es" sz="1700" b="0" i="0" u="none" strike="noStrike" spc="7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Objetivos</a:t>
            </a:r>
            <a:endParaRPr sz="17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FFFFFF"/>
              </a:buClr>
              <a:buFont typeface="Segoe UI Symbol"/>
              <a:buChar char="➔"/>
            </a:pPr>
            <a:endParaRPr sz="1750">
              <a:latin typeface="Gill Sans MT"/>
              <a:cs typeface="Gill Sans MT"/>
            </a:endParaRPr>
          </a:p>
          <a:p>
            <a:pPr marL="812800" lvl="1" indent="-317500" rtl="0">
              <a:lnSpc>
                <a:spcPct val="100000"/>
              </a:lnSpc>
              <a:buClr>
                <a:srgbClr val="FFFFFF"/>
              </a:buClr>
              <a:buSzPct val="82352"/>
              <a:buFont typeface="Segoe UI Symbol"/>
              <a:buChar char="➔"/>
              <a:tabLst>
                <a:tab pos="812800" algn="l"/>
                <a:tab pos="813435" algn="l"/>
              </a:tabLst>
            </a:pPr>
            <a:r>
              <a:rPr lang="es" sz="1700" b="0" i="0" u="none" strike="noStrike" spc="9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Componentes del programa</a:t>
            </a:r>
            <a:endParaRPr sz="170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95">
                <a:highlight>
                  <a:srgbClr val="000000">
                    <a:alpha val="0"/>
                  </a:srgbClr>
                </a:highlight>
                <a:latin typeface="Gill Sans MT"/>
              </a:rPr>
              <a:t>Fechas importantes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175" y="2008708"/>
            <a:ext cx="7412025" cy="249555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354965" indent="-342265" rtl="0">
              <a:lnSpc>
                <a:spcPct val="100000"/>
              </a:lnSpc>
              <a:spcBef>
                <a:spcPts val="100"/>
              </a:spcBef>
              <a:buClr>
                <a:srgbClr val="737373"/>
              </a:buClr>
              <a:buSzPct val="75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2400" b="1" i="0" u="none" strike="noStrike" spc="-135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2 de noviembre de 2022 - Seminario web de NOAF</a:t>
            </a:r>
            <a:endParaRPr sz="24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737373"/>
              </a:buClr>
              <a:buFont typeface="Times New Roman"/>
              <a:buChar char="●"/>
            </a:pPr>
            <a:endParaRPr sz="2850" dirty="0">
              <a:latin typeface="Gill Sans MT"/>
              <a:cs typeface="Gill Sans MT"/>
            </a:endParaRPr>
          </a:p>
          <a:p>
            <a:pPr marL="354965" marR="5080" indent="-342265" rtl="0">
              <a:lnSpc>
                <a:spcPct val="114999"/>
              </a:lnSpc>
              <a:buClr>
                <a:srgbClr val="737373"/>
              </a:buClr>
              <a:buSzPct val="75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2400" b="1" i="0" u="none" strike="noStrike" spc="-130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9 de diciembre de 2022 - Fecha límite de solicitudes HVIP (sin extensiones)</a:t>
            </a:r>
            <a:endParaRPr sz="24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37373"/>
              </a:buClr>
              <a:buFont typeface="Times New Roman"/>
              <a:buChar char="●"/>
            </a:pPr>
            <a:endParaRPr sz="3200" dirty="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buClr>
                <a:srgbClr val="737373"/>
              </a:buClr>
              <a:buSzPct val="75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2400" b="1" i="0" u="none" strike="noStrike" dirty="0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10 de enero de 2023 - Notificaciones de asignación</a:t>
            </a:r>
            <a:endParaRPr sz="2400" dirty="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120">
                <a:highlight>
                  <a:srgbClr val="000000">
                    <a:alpha val="0"/>
                  </a:srgbClr>
                </a:highlight>
                <a:latin typeface="Gill Sans MT"/>
              </a:rPr>
              <a:t>Proceso de solicitud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7075" y="2656458"/>
            <a:ext cx="7909559" cy="687070"/>
          </a:xfrm>
          <a:prstGeom prst="rect">
            <a:avLst/>
          </a:prstGeom>
        </p:spPr>
        <p:txBody>
          <a:bodyPr vert="horz" wrap="square" lIns="0" tIns="16510" rIns="0" bIns="0" rtlCol="0">
            <a:noAutofit/>
          </a:bodyPr>
          <a:lstStyle/>
          <a:p>
            <a:pPr algn="ctr" rtl="0">
              <a:lnSpc>
                <a:spcPts val="2585"/>
              </a:lnSpc>
              <a:spcBef>
                <a:spcPts val="130"/>
              </a:spcBef>
            </a:pPr>
            <a:r>
              <a:rPr lang="es" sz="2200" b="1" i="0" u="none" strike="noStrike" spc="-125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Para ver los requisitos completos de elegibilidad y solicitud,</a:t>
            </a:r>
            <a:endParaRPr sz="2250">
              <a:latin typeface="Gill Sans MT"/>
              <a:cs typeface="Gill Sans MT"/>
            </a:endParaRPr>
          </a:p>
          <a:p>
            <a:pPr marL="3810" algn="ctr" rtl="0">
              <a:lnSpc>
                <a:spcPts val="2585"/>
              </a:lnSpc>
            </a:pPr>
            <a:r>
              <a:rPr lang="es" sz="2200" b="1" i="0" u="none" strike="noStrike" spc="-10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necesita leer con atención las guías de NOAF y de solicitud.</a:t>
            </a:r>
            <a:endParaRPr sz="225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114">
                <a:highlight>
                  <a:srgbClr val="000000">
                    <a:alpha val="0"/>
                  </a:srgbClr>
                </a:highlight>
                <a:latin typeface="Gill Sans MT"/>
              </a:rPr>
              <a:t>Objetivos HVIP NOAF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175" y="1975808"/>
            <a:ext cx="7910830" cy="219456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354965" marR="17145" indent="-342265" rtl="0">
              <a:lnSpc>
                <a:spcPct val="105100"/>
              </a:lnSpc>
              <a:spcBef>
                <a:spcPts val="100"/>
              </a:spcBef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 spc="50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Apoyar la programación que conecta a las víctimas con los servicios que comienzan en un hospital u otros contextos médicos hasta servicios fuera del hospital, para incrementar el apoyo para las víctimas de delitos, mejorar sus resultados y reducir las futuras victimizaciones</a:t>
            </a:r>
            <a:r>
              <a:rPr lang="es" sz="1500" b="0" i="0" u="none" strike="noStrike" spc="50" dirty="0" smtClean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.</a:t>
            </a:r>
            <a:endParaRPr sz="1600" dirty="0">
              <a:latin typeface="Gill Sans MT"/>
              <a:cs typeface="Gill Sans MT"/>
            </a:endParaRPr>
          </a:p>
          <a:p>
            <a:pPr marL="354965" marR="104139" indent="-342265" rtl="0">
              <a:lnSpc>
                <a:spcPct val="105300"/>
              </a:lnSpc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 spc="65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Asegurar la continuidad de los servicios para las víctimas y las comunidades que reciben servicios a través de la Ley Federal de Víctimas de Delitos (VOCA, por sus siglas en inglés) de FFY 2019 NJ HVIP.</a:t>
            </a:r>
            <a:endParaRPr sz="1500" dirty="0">
              <a:latin typeface="Gill Sans MT"/>
              <a:cs typeface="Gill Sans MT"/>
            </a:endParaRPr>
          </a:p>
          <a:p>
            <a:pPr marL="354965" marR="5080" indent="-342265" rtl="0">
              <a:lnSpc>
                <a:spcPts val="1900"/>
              </a:lnSpc>
              <a:spcBef>
                <a:spcPts val="65"/>
              </a:spcBef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Continuar desarrollando la infraestructura - apoya las respuestas con base en la comunidad a la violencia y una red de intervenciones de seguridad pública basadas en la comunidad.</a:t>
            </a:r>
            <a:endParaRPr sz="1500" dirty="0">
              <a:latin typeface="Gill Sans MT"/>
              <a:cs typeface="Gill Sans MT"/>
            </a:endParaRPr>
          </a:p>
          <a:p>
            <a:pPr marL="354965" indent="-342265" rtl="0">
              <a:lnSpc>
                <a:spcPct val="100000"/>
              </a:lnSpc>
              <a:buClr>
                <a:srgbClr val="737373"/>
              </a:buClr>
              <a:buSzPct val="120000"/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500" b="0" i="0" u="none" strike="noStrike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Continuar sirviendo a las comunidades que reciben servicios actualmente; apoya el desarrollo de infraestructura.</a:t>
            </a:r>
            <a:endParaRPr sz="1500" dirty="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9059" y="2245868"/>
            <a:ext cx="3576320" cy="60515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3800" b="0" i="0" u="none" strike="noStrike" spc="114">
                <a:solidFill>
                  <a:srgbClr val="080808"/>
                </a:solidFill>
                <a:highlight>
                  <a:srgbClr val="000000">
                    <a:alpha val="0"/>
                  </a:srgbClr>
                </a:highlight>
                <a:latin typeface="Gill Sans MT"/>
              </a:rPr>
              <a:t>2. Periodo del proyecto</a:t>
            </a:r>
            <a:endParaRPr sz="3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33213" y="2279141"/>
            <a:ext cx="2759075" cy="854710"/>
          </a:xfrm>
          <a:prstGeom prst="rect">
            <a:avLst/>
          </a:prstGeom>
        </p:spPr>
        <p:txBody>
          <a:bodyPr vert="horz" wrap="square" lIns="0" tIns="137160" rIns="0" bIns="0" rtlCol="0">
            <a:noAutofit/>
          </a:bodyPr>
          <a:lstStyle/>
          <a:p>
            <a:pPr marL="355600" indent="-342900" rtl="0">
              <a:lnSpc>
                <a:spcPct val="100000"/>
              </a:lnSpc>
              <a:spcBef>
                <a:spcPts val="1080"/>
              </a:spcBef>
              <a:buSzPct val="94736"/>
              <a:buFont typeface="Segoe UI Symbol"/>
              <a:buChar char="➔"/>
              <a:tabLst>
                <a:tab pos="355600" algn="l"/>
              </a:tabLst>
            </a:pPr>
            <a:r>
              <a:rPr lang="es" sz="1900" b="0" i="0" u="none" strike="noStrike" spc="65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Elegibilidad</a:t>
            </a:r>
            <a:endParaRPr sz="1900">
              <a:latin typeface="Gill Sans MT"/>
              <a:cs typeface="Gill Sans MT"/>
            </a:endParaRPr>
          </a:p>
          <a:p>
            <a:pPr marL="355600" indent="-342900" rtl="0">
              <a:lnSpc>
                <a:spcPct val="100000"/>
              </a:lnSpc>
              <a:spcBef>
                <a:spcPts val="980"/>
              </a:spcBef>
              <a:buSzPct val="94736"/>
              <a:buFont typeface="Segoe UI Symbol"/>
              <a:buChar char="➔"/>
              <a:tabLst>
                <a:tab pos="355600" algn="l"/>
              </a:tabLst>
            </a:pPr>
            <a:r>
              <a:rPr lang="es" sz="1900" b="0" i="0" u="none" strike="noStrike" spc="105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Componentes del programa</a:t>
            </a:r>
            <a:endParaRPr sz="1900">
              <a:latin typeface="Gill Sans MT"/>
              <a:cs typeface="Gill Sans MT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s" sz="3200" b="0" i="0" u="none" strike="noStrike" spc="95">
                <a:highlight>
                  <a:srgbClr val="000000">
                    <a:alpha val="0"/>
                  </a:srgbClr>
                </a:highlight>
                <a:latin typeface="Gill Sans MT"/>
              </a:rPr>
              <a:t>Periodo del proyecto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noAutofit/>
          </a:bodyPr>
          <a:lstStyle/>
          <a:p>
            <a:pPr marL="38100" rtl="0">
              <a:lnSpc>
                <a:spcPct val="100000"/>
              </a:lnSpc>
              <a:spcBef>
                <a:spcPts val="25"/>
              </a:spcBef>
            </a:pPr>
            <a:r>
              <a:rPr lang="es" sz="1000" b="0" i="0" u="none" strike="noStrike" spc="30">
                <a:highlight>
                  <a:srgbClr val="000000">
                    <a:alpha val="0"/>
                  </a:srgbClr>
                </a:highlight>
                <a:latin typeface="Gill Sans MT"/>
              </a:rPr>
              <a:t>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noAutofit/>
          </a:bodyPr>
          <a:lstStyle/>
          <a:p>
            <a:pPr marL="354965" indent="-342265" rtl="0">
              <a:lnSpc>
                <a:spcPct val="100000"/>
              </a:lnSpc>
              <a:spcBef>
                <a:spcPts val="495"/>
              </a:spcBef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105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A partir del 1 de enero de 2023, a menos que</a:t>
            </a:r>
          </a:p>
          <a:p>
            <a:pPr marL="812165" lvl="1" indent="-317500" rtl="0">
              <a:lnSpc>
                <a:spcPct val="100000"/>
              </a:lnSpc>
              <a:spcBef>
                <a:spcPts val="315"/>
              </a:spcBef>
              <a:buClr>
                <a:srgbClr val="737373"/>
              </a:buClr>
              <a:buFont typeface="Times New Roman"/>
              <a:buChar char="○"/>
              <a:tabLst>
                <a:tab pos="812165" algn="l"/>
                <a:tab pos="813435" algn="l"/>
              </a:tabLst>
            </a:pPr>
            <a:r>
              <a:rPr lang="es" sz="1400" b="0" i="0" u="none" strike="noStrike" spc="45" dirty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La agencia adjudicada tiene actualmente una adjudicación VOCA HVIP de FY19; en ese caso, la fecha de comienzo </a:t>
            </a:r>
            <a:r>
              <a:rPr lang="es" sz="1400" b="0" i="0" u="none" strike="noStrike" spc="45" dirty="0" smtClean="0">
                <a:solidFill>
                  <a:srgbClr val="424242"/>
                </a:solidFill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es</a:t>
            </a:r>
            <a:r>
              <a:rPr lang="es-ES" sz="1400" dirty="0">
                <a:highlight>
                  <a:srgbClr val="000000">
                    <a:alpha val="0"/>
                  </a:srgbClr>
                </a:highlight>
                <a:latin typeface="Gill Sans MT"/>
                <a:cs typeface="Gill Sans MT"/>
              </a:rPr>
              <a:t> </a:t>
            </a:r>
            <a:r>
              <a:rPr lang="es" sz="1400" b="0" i="0" u="none" strike="noStrike" dirty="0" smtClean="0">
                <a:highlight>
                  <a:srgbClr val="000000">
                    <a:alpha val="0"/>
                  </a:srgbClr>
                </a:highlight>
                <a:latin typeface="Gill Sans MT"/>
              </a:rPr>
              <a:t>retroactiva </a:t>
            </a:r>
            <a:r>
              <a:rPr lang="es" sz="1400" b="0" i="0" u="none" strike="noStrike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a la fecha en que finaliza el HVIP actual.</a:t>
            </a:r>
            <a:endParaRPr sz="1400" dirty="0"/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 dirty="0"/>
          </a:p>
          <a:p>
            <a:pPr marL="354965" indent="-342265" rtl="0">
              <a:lnSpc>
                <a:spcPct val="100000"/>
              </a:lnSpc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95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Se alienta a proponer al menos un año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737373"/>
              </a:buClr>
              <a:buFont typeface="Times New Roman"/>
              <a:buChar char="●"/>
            </a:pPr>
            <a:endParaRPr sz="2400" dirty="0"/>
          </a:p>
          <a:p>
            <a:pPr marL="354965" indent="-342265" rtl="0">
              <a:lnSpc>
                <a:spcPct val="100000"/>
              </a:lnSpc>
              <a:buClr>
                <a:srgbClr val="737373"/>
              </a:buClr>
              <a:buFont typeface="Times New Roman"/>
              <a:buChar char="●"/>
              <a:tabLst>
                <a:tab pos="354965" algn="l"/>
                <a:tab pos="355600" algn="l"/>
              </a:tabLst>
            </a:pPr>
            <a:r>
              <a:rPr lang="es" sz="1800" b="0" i="0" u="none" strike="noStrike" spc="110" dirty="0">
                <a:highlight>
                  <a:srgbClr val="000000">
                    <a:alpha val="0"/>
                  </a:srgbClr>
                </a:highlight>
                <a:latin typeface="Gill Sans MT"/>
              </a:rPr>
              <a:t>Debe mantener un nivel de personal adecuado durante todo el proyecto.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12"/>
  <p:tag name="AS_OS" val="Unix 5.4.204.113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959</Words>
  <Application>Microsoft Macintosh PowerPoint</Application>
  <PresentationFormat>Presentación en pantalla (16:9)</PresentationFormat>
  <Paragraphs>124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Gill Sans MT</vt:lpstr>
      <vt:lpstr>Segoe UI Symbol</vt:lpstr>
      <vt:lpstr>Times New Roman</vt:lpstr>
      <vt:lpstr>Office Theme</vt:lpstr>
      <vt:lpstr>Oficina del Fiscal General de Nueva Jersey</vt:lpstr>
      <vt:lpstr>1. Resumen</vt:lpstr>
      <vt:lpstr>NOTA SOBRE ESTA PRESENTACIÓN</vt:lpstr>
      <vt:lpstr>Presentación de PowerPoint</vt:lpstr>
      <vt:lpstr>Fechas importantes</vt:lpstr>
      <vt:lpstr>Proceso de solicitud</vt:lpstr>
      <vt:lpstr>Objetivos HVIP NOAF</vt:lpstr>
      <vt:lpstr>2. Periodo del proyecto</vt:lpstr>
      <vt:lpstr>Periodo del proyecto</vt:lpstr>
      <vt:lpstr>3. Requisitos</vt:lpstr>
      <vt:lpstr>Elegibilidad</vt:lpstr>
      <vt:lpstr>Componentes del programa</vt:lpstr>
      <vt:lpstr>4. Áreas de prioridad de NOAF</vt:lpstr>
      <vt:lpstr>Áreas de prioridad - Resumen</vt:lpstr>
      <vt:lpstr>Áreas de prioridad</vt:lpstr>
      <vt:lpstr>5. Costos admisibles</vt:lpstr>
      <vt:lpstr>Costos admisibles.</vt:lpstr>
      <vt:lpstr>7. Contacto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Jersey Office of the Attorney General</dc:title>
  <dc:creator>Sara Pascale</dc:creator>
  <cp:lastModifiedBy>Carolina Isabel Jalil</cp:lastModifiedBy>
  <cp:revision>2</cp:revision>
  <dcterms:created xsi:type="dcterms:W3CDTF">2022-11-18T13:22:39Z</dcterms:created>
  <dcterms:modified xsi:type="dcterms:W3CDTF">2022-11-22T15:40:34Z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2022-11-15T00:00:00Z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2022-11-18T00:00:00Z</vt:filetime>
  </property>
  <property fmtid="{D5CDD505-2E9C-101B-9397-08002B2CF9AE}" pid="5" name="Producer">
    <vt:lpwstr>Microsoft® PowerPoint® 2019</vt:lpwstr>
  </property>
</Properties>
</file>